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2"/>
    <a:srgbClr val="7A6600"/>
    <a:srgbClr val="2A2300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5" autoAdjust="0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9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6929F-7D80-C75F-F6BE-04AF8074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BCCBC-1415-8E68-E0CC-37BCE2C88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05882-BE68-2AD1-A03D-228EC3FBC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033ED-4420-1CC7-15CA-4A60EE24F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1ED9-300D-58A7-6F05-C6D822511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52BFB-2AB3-FE1B-9A72-6E6C8D017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69006-1826-F1BF-86DC-905D397E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99A1-994F-D221-A03E-30B251FB5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43200" y="0"/>
            <a:ext cx="10435135" cy="8229600"/>
          </a:xfrm>
          <a:prstGeom prst="rect">
            <a:avLst/>
          </a:prstGeom>
        </p:spPr>
      </p:pic>
      <p:sp>
        <p:nvSpPr>
          <p:cNvPr id="9" name="Parallelogramma 8">
            <a:extLst>
              <a:ext uri="{FF2B5EF4-FFF2-40B4-BE49-F238E27FC236}">
                <a16:creationId xmlns:a16="http://schemas.microsoft.com/office/drawing/2014/main" id="{4A8FB8C0-9F86-6E56-2AD9-93CAD9707E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6800" y="0"/>
            <a:ext cx="9753600" cy="8229600"/>
          </a:xfrm>
          <a:prstGeom prst="parallelogram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6823115" y="3804761"/>
            <a:ext cx="72684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Yu-Gi-Oh! Catalog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823115" y="3229361"/>
            <a:ext cx="612481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Basi di Dati 2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823115" y="483781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Simone D’Assisi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Orlando Tomeo</a:t>
            </a:r>
            <a:endParaRPr lang="en-US" sz="15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F9FDA4-2CF6-C5FB-B6D7-2930F9D2CD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823933"/>
            <a:ext cx="43056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Frontend: Interfaccia Utente</a:t>
            </a:r>
            <a:endParaRPr lang="en-US" sz="3200" dirty="0"/>
          </a:p>
        </p:txBody>
      </p:sp>
      <p:sp>
        <p:nvSpPr>
          <p:cNvPr id="16" name="Shape 12"/>
          <p:cNvSpPr/>
          <p:nvPr/>
        </p:nvSpPr>
        <p:spPr>
          <a:xfrm>
            <a:off x="412075" y="2142449"/>
            <a:ext cx="6868716" cy="5589389"/>
          </a:xfrm>
          <a:prstGeom prst="roundRect">
            <a:avLst>
              <a:gd name="adj" fmla="val 266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Shape 13"/>
          <p:cNvSpPr/>
          <p:nvPr/>
        </p:nvSpPr>
        <p:spPr>
          <a:xfrm>
            <a:off x="427315" y="2157689"/>
            <a:ext cx="6838236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>
              <a:solidFill>
                <a:srgbClr val="FFC000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3772019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526494" y="2554524"/>
            <a:ext cx="137076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Autenticazione e Profilo</a:t>
            </a:r>
            <a:endParaRPr lang="en-US" sz="950" dirty="0"/>
          </a:p>
        </p:txBody>
      </p:sp>
      <p:sp>
        <p:nvSpPr>
          <p:cNvPr id="20" name="Text 16"/>
          <p:cNvSpPr/>
          <p:nvPr/>
        </p:nvSpPr>
        <p:spPr>
          <a:xfrm>
            <a:off x="526494" y="2769075"/>
            <a:ext cx="6639878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 Login e Signup per l'autenticazione e la creazione di account, con validazione e gestione degli errori. La pagina Profilo consente agli utenti autenticati di visualizzare e modificare i propri dati.</a:t>
            </a:r>
            <a:endParaRPr lang="en-US" sz="750" dirty="0"/>
          </a:p>
        </p:txBody>
      </p:sp>
      <p:pic>
        <p:nvPicPr>
          <p:cNvPr id="21" name="Imag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8913" y="3197819"/>
            <a:ext cx="6035040" cy="4350561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7379970" y="2142449"/>
            <a:ext cx="6868835" cy="5589389"/>
          </a:xfrm>
          <a:prstGeom prst="roundRect">
            <a:avLst>
              <a:gd name="adj" fmla="val 266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3" name="Shape 18"/>
          <p:cNvSpPr/>
          <p:nvPr/>
        </p:nvSpPr>
        <p:spPr>
          <a:xfrm>
            <a:off x="7395210" y="2157689"/>
            <a:ext cx="6838355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19"/>
          <p:cNvSpPr/>
          <p:nvPr/>
        </p:nvSpPr>
        <p:spPr>
          <a:xfrm>
            <a:off x="10739914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150" dirty="0"/>
          </a:p>
        </p:txBody>
      </p:sp>
      <p:sp>
        <p:nvSpPr>
          <p:cNvPr id="25" name="Text 20"/>
          <p:cNvSpPr/>
          <p:nvPr/>
        </p:nvSpPr>
        <p:spPr>
          <a:xfrm>
            <a:off x="7494389" y="2554524"/>
            <a:ext cx="128635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Preferiti e Navigazione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7494389" y="2769075"/>
            <a:ext cx="66399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componente Preferiti visualizza le carte contrassegnate come preferite dall'utente. Navbar e Footer forniscono la navigazione principale e informazioni sul progetto.</a:t>
            </a:r>
            <a:endParaRPr lang="en-US" sz="750" dirty="0"/>
          </a:p>
        </p:txBody>
      </p:sp>
      <p:pic>
        <p:nvPicPr>
          <p:cNvPr id="27" name="Imag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85378" y="3197819"/>
            <a:ext cx="6057900" cy="4325332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5A5AD45-8D3F-1044-9779-D4B85B180C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A47A8E3-58E9-795B-F880-929F1E5B89C5}"/>
              </a:ext>
            </a:extLst>
          </p:cNvPr>
          <p:cNvSpPr/>
          <p:nvPr/>
        </p:nvSpPr>
        <p:spPr>
          <a:xfrm>
            <a:off x="396835" y="1344950"/>
            <a:ext cx="13872669" cy="6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frontend,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realizzato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React, è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l'interfaccia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permette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l'interazione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il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gestendo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chiamate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asincrone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alle API RESTful.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0BBD1-CA5A-68EC-4A06-C2A69640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artone animato, anime, Animazione, Cartoni animati">
            <a:extLst>
              <a:ext uri="{FF2B5EF4-FFF2-40B4-BE49-F238E27FC236}">
                <a16:creationId xmlns:a16="http://schemas.microsoft.com/office/drawing/2014/main" id="{FE9372D0-6429-037E-8027-B61D9729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2820" y="-1"/>
            <a:ext cx="9348787" cy="8229601"/>
          </a:xfrm>
          <a:prstGeom prst="rect">
            <a:avLst/>
          </a:prstGeom>
        </p:spPr>
      </p:pic>
      <p:sp>
        <p:nvSpPr>
          <p:cNvPr id="9" name="Parallelogramma 8">
            <a:extLst>
              <a:ext uri="{FF2B5EF4-FFF2-40B4-BE49-F238E27FC236}">
                <a16:creationId xmlns:a16="http://schemas.microsoft.com/office/drawing/2014/main" id="{11DA7BD3-91C1-7C5D-BCEF-F7AE8FCCC10B}"/>
              </a:ext>
            </a:extLst>
          </p:cNvPr>
          <p:cNvSpPr>
            <a:spLocks/>
          </p:cNvSpPr>
          <p:nvPr/>
        </p:nvSpPr>
        <p:spPr>
          <a:xfrm>
            <a:off x="0" y="0"/>
            <a:ext cx="9753600" cy="8229600"/>
          </a:xfrm>
          <a:prstGeom prst="parallelogram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93E685F-1BEE-F19A-C859-16AC6B9382B3}"/>
              </a:ext>
            </a:extLst>
          </p:cNvPr>
          <p:cNvSpPr/>
          <p:nvPr/>
        </p:nvSpPr>
        <p:spPr>
          <a:xfrm>
            <a:off x="698539" y="3576161"/>
            <a:ext cx="75564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Grazie per </a:t>
            </a:r>
            <a:r>
              <a:rPr lang="en-US" sz="54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l’attenzione</a:t>
            </a: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!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79F9E71-2662-1806-63F6-4A2FF3874512}"/>
              </a:ext>
            </a:extLst>
          </p:cNvPr>
          <p:cNvSpPr/>
          <p:nvPr/>
        </p:nvSpPr>
        <p:spPr>
          <a:xfrm>
            <a:off x="698540" y="2873540"/>
            <a:ext cx="612481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Yu-Gi-Oh! Catalog</a:t>
            </a:r>
            <a:endParaRPr lang="en-US" sz="2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7EE977-DFB1-CD4C-107C-45E5BBF49B69}"/>
              </a:ext>
            </a:extLst>
          </p:cNvPr>
          <p:cNvSpPr/>
          <p:nvPr/>
        </p:nvSpPr>
        <p:spPr>
          <a:xfrm>
            <a:off x="698538" y="419623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Simone D’Assisi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Orlando Tomeo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66825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1160"/>
            <a:ext cx="55924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Introduzione al Progetto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8073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progetto mira a costruire un catalogo digitale interattivo delle carte da gioco Yu-Gi-Oh!, accessibile tramite un'interfaccia web moderna e user-friendly. Il gioco, creato da Kazuki Takahashi, è uno dei TCG più diffusi, con un database in continua espansione. Ogni carta ha attributi eterogenei (tipo, attacco, difesa, archetipo, effetti speciali, immagine), rendendo fondamentale una gestione strutturata dei dati.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28730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5" name="Shape 3"/>
          <p:cNvSpPr/>
          <p:nvPr/>
        </p:nvSpPr>
        <p:spPr>
          <a:xfrm>
            <a:off x="2603778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72" y="4002762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Obiettivi Principali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5076944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Sviluppare un'applicazione web full-stack per la gestione avanzata delle carte Yu-Gi-Oh! tramite un database NoSQL.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4128730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7017425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8" y="4002762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8655" y="4647724"/>
            <a:ext cx="25738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Navigazione e Dettagli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28655" y="5076944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Offrire un'interfaccia fluida per esplorare e visualizzare i dettagli delle carte, con opzioni di ordinamento e filtro.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4128730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1"/>
          <p:cNvSpPr/>
          <p:nvPr/>
        </p:nvSpPr>
        <p:spPr>
          <a:xfrm>
            <a:off x="11431191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9784" y="4002762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2421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Gestione Utenti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42421" y="5076944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Implementare un sistema di registrazione, login e gestione sicura dell'account, con personalizzazione tramite preferiti.</a:t>
            </a:r>
            <a:endParaRPr lang="en-US" sz="155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FD0AE55-BFCB-9E5C-60E9-2EBA82A8801F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946"/>
            <a:ext cx="69007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Analisi Esplorativa del Dataset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785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informazioni sulle carte provengono dal dataset pubblico Yu-Gi-Oh! Cards su Kaggle, contenente 13.281 carte uniche, descritte da 29 attributi distinti.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76180"/>
            <a:ext cx="13042821" cy="4011573"/>
          </a:xfrm>
          <a:prstGeom prst="roundRect">
            <a:avLst>
              <a:gd name="adj" fmla="val 7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78380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999887" y="291048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609142" y="2910483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 identificativo della carta nel dataset.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354705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999887" y="348138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3609142" y="3481388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 della carta.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92561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999887" y="405229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3609142" y="4052292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 generale della carta (es. Monster, Spell, Trap).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49651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999887" y="462319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3609142" y="4623197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Descrizione testuale o effetto della carta.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06741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6"/>
          <p:cNvSpPr/>
          <p:nvPr/>
        </p:nvSpPr>
        <p:spPr>
          <a:xfrm>
            <a:off x="999887" y="519410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atk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3609142" y="5194102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Valore di attacco (solo per mostri).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63832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999887" y="576500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09142" y="5765006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Valore di difesa (solo per mostri).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620922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2"/>
          <p:cNvSpPr/>
          <p:nvPr/>
        </p:nvSpPr>
        <p:spPr>
          <a:xfrm>
            <a:off x="999887" y="633591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level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25" name="Text 23"/>
          <p:cNvSpPr/>
          <p:nvPr/>
        </p:nvSpPr>
        <p:spPr>
          <a:xfrm>
            <a:off x="3609142" y="6335911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Livello o rango della carta (solo per mostri).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93790" y="70109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tabella mostra solo alcuni dei 29 attributi disponibili, che includono caratteristiche testuali, numeriche, categoriche e multimediali.</a:t>
            </a:r>
            <a:endParaRPr lang="en-US" sz="15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9FA0CE-E429-CDD8-D85F-B77434C09CFD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671" y="888765"/>
            <a:ext cx="533947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Contesto Applicativo e Utenti Target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469269" y="2800894"/>
            <a:ext cx="160651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Dominio di Riferimento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469269" y="3096526"/>
            <a:ext cx="6688455" cy="132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L'enorme varietà e la frequente introduzione di nuove carte rendono difficile per gli appassionati mantenere una visione chiara e aggiornata. Un catalogo digitale strutturato e interattivo semplifica l'accesso alle informazioni, fornendo un'interfaccia intuitiva per navigare, filtrare e salvare le carte di interesse.</a:t>
            </a:r>
            <a:endParaRPr lang="en-US" sz="1600" dirty="0"/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676" y="2692360"/>
            <a:ext cx="6688455" cy="44779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9269" y="4640932"/>
            <a:ext cx="1501021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Utenti Target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469268" y="4941088"/>
            <a:ext cx="6688455" cy="59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è rivolto a collezionisti, appassionati e nuovi giocatori. L'accesso è strutturato per offrire funzionalità coerenti con il livello di coinvolgimento: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69267" y="6375607"/>
            <a:ext cx="6688455" cy="85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 registrati: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hanno accesso a funzionalità aggiuntive, come salvare carte tra i preferiti, visualizzare una dashboard personale e gestire la propria collezione virtuale.</a:t>
            </a:r>
            <a:endParaRPr lang="en-US" sz="16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CC527A9-97A8-AF94-005E-EFEFDE0CBC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60B01A1-B5F7-F6E1-F999-E25DB0C0AEFF}"/>
              </a:ext>
            </a:extLst>
          </p:cNvPr>
          <p:cNvSpPr/>
          <p:nvPr/>
        </p:nvSpPr>
        <p:spPr>
          <a:xfrm>
            <a:off x="472675" y="1585367"/>
            <a:ext cx="13685049" cy="785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progetto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inserisce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contesto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giochi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carte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collezionabili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focalizzandosi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Yu-Gi-Oh!, uno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TCG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più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diffusi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è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pensato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consultazione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esplorazione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collezionismo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FC2D5C47-E04C-31E4-859E-AE1C7F546C20}"/>
              </a:ext>
            </a:extLst>
          </p:cNvPr>
          <p:cNvSpPr/>
          <p:nvPr/>
        </p:nvSpPr>
        <p:spPr>
          <a:xfrm>
            <a:off x="7469269" y="5661452"/>
            <a:ext cx="6688455" cy="85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sz="160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non </a:t>
            </a:r>
            <a:r>
              <a:rPr lang="en-US" sz="160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</a:t>
            </a: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possono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navigare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liberamente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visualizzare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dettagli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475"/>
            <a:ext cx="88680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Requisiti e Architettura della Soluzione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243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è progettato per essere semplice e accessibile, con un'interfaccia intuitiva e funzionalità principali ben definite.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65170"/>
            <a:ext cx="4215289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92148" y="34635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Funzionalità Chiave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892748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con carosello e carte in evidenza.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459724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 con filtri avanzati e paginazione.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2148" y="5301734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Pagina dettagliata per ogni carta.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2148" y="568868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 profilo e preferiti per utenti registrati.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265170"/>
            <a:ext cx="4215408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5405795" y="3463528"/>
            <a:ext cx="27417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Requisiti Non Funzionali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05795" y="3892748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Sicurezza di base (hashing password).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05795" y="4279702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Usabilità elevata (interfaccia responsive).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405795" y="498419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 e mantenibilità per future estensioni.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3265170"/>
            <a:ext cx="4215289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9819561" y="3463528"/>
            <a:ext cx="25198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Architettura Generale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819561" y="3892748"/>
            <a:ext cx="38185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Adotta un'architettura client-server con backend RESTful (Python Flask) e frontend SPA (React). MongoDB è il database NoSQL scelto per la sua flessibilità e scalabilità.</a:t>
            </a:r>
            <a:endParaRPr lang="en-US" sz="155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D9F5656-E856-B61D-2AC0-3588FFEAFC19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91" y="835103"/>
            <a:ext cx="552426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Strumenti di Sviluppo e Modellazione Dati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19353" y="2154204"/>
            <a:ext cx="219509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Scelta degli Strumenti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38FFA40-D884-953F-21F5-D89B2642A6F9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pavimento, interno, arredo, Uffici&#10;&#10;Il contenuto generato dall'IA potrebbe non essere corretto.">
            <a:extLst>
              <a:ext uri="{FF2B5EF4-FFF2-40B4-BE49-F238E27FC236}">
                <a16:creationId xmlns:a16="http://schemas.microsoft.com/office/drawing/2014/main" id="{FF594B07-36A1-35C4-E3B5-02BE51AA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9503" y="2044367"/>
            <a:ext cx="5637221" cy="5635113"/>
          </a:xfrm>
          <a:prstGeom prst="rect">
            <a:avLst/>
          </a:prstGeom>
          <a:effectLst/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4788CFEF-6A24-C255-547B-1CCF8244C7D5}"/>
              </a:ext>
            </a:extLst>
          </p:cNvPr>
          <p:cNvSpPr/>
          <p:nvPr/>
        </p:nvSpPr>
        <p:spPr>
          <a:xfrm>
            <a:off x="562391" y="1611749"/>
            <a:ext cx="13804048" cy="43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scelta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degli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è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dalla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necessità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flessibilità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C2EC683-5ED3-A7D8-848E-EE4C48403E08}"/>
              </a:ext>
            </a:extLst>
          </p:cNvPr>
          <p:cNvSpPr/>
          <p:nvPr/>
        </p:nvSpPr>
        <p:spPr>
          <a:xfrm>
            <a:off x="519353" y="2436024"/>
            <a:ext cx="7592006" cy="167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Database NoSQL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flessibilità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semi-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strutturati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paradigma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BASE.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Framework backend leggero e semplice per uno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API REST.</a:t>
            </a:r>
            <a:endParaRPr lang="en-US" dirty="0"/>
          </a:p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Adottato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il frontend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interattive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reattive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semplificando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costruzione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dinamiche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  <a:p>
            <a:pPr marL="342900" indent="-342900">
              <a:buSzPct val="100000"/>
              <a:buChar char="•"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AD3C39EA-E7A7-2862-230C-0E4B415C42C4}"/>
              </a:ext>
            </a:extLst>
          </p:cNvPr>
          <p:cNvSpPr/>
          <p:nvPr/>
        </p:nvSpPr>
        <p:spPr>
          <a:xfrm>
            <a:off x="519352" y="4762194"/>
            <a:ext cx="219509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2000" dirty="0" err="1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Modellazione</a:t>
            </a: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Dati e Schema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4E6690A5-EED4-F846-8EAF-1EC6B16EECE1}"/>
              </a:ext>
            </a:extLst>
          </p:cNvPr>
          <p:cNvSpPr/>
          <p:nvPr/>
        </p:nvSpPr>
        <p:spPr>
          <a:xfrm>
            <a:off x="519352" y="5045312"/>
            <a:ext cx="7592006" cy="241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due collection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MongoDB:</a:t>
            </a:r>
            <a:endParaRPr lang="en-US" dirty="0"/>
          </a:p>
          <a:p>
            <a:pPr>
              <a:buSzPct val="100000"/>
            </a:pPr>
            <a:endParaRPr lang="en-US" b="1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Carte: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variabili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complessi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livello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ATK, DEF,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image_url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campi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opzionali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dirty="0"/>
          </a:p>
          <a:p>
            <a:pPr marL="342900" indent="-342900">
              <a:buSzPct val="100000"/>
              <a:buChar char="•"/>
            </a:pPr>
            <a:r>
              <a:rPr lang="en-US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informazioni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essenziali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l'autenticazione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email, password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e un array "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contenente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ObjectId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stabilendo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molti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-a-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molti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  <a:p>
            <a:pPr marL="342900" indent="-342900">
              <a:buSzPct val="100000"/>
              <a:buChar char="•"/>
            </a:pPr>
            <a:endParaRPr lang="en-US" dirty="0"/>
          </a:p>
        </p:txBody>
      </p:sp>
      <p:pic>
        <p:nvPicPr>
          <p:cNvPr id="23" name="Immagine 22" descr="Immagine che contiene Carattere, Elementi grafici, grafica, logo">
            <a:extLst>
              <a:ext uri="{FF2B5EF4-FFF2-40B4-BE49-F238E27FC236}">
                <a16:creationId xmlns:a16="http://schemas.microsoft.com/office/drawing/2014/main" id="{EA451E99-DB77-4120-110A-2C06A938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85" y="5995830"/>
            <a:ext cx="3748189" cy="106852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Immagine 24" descr="Immagine che contiene Elementi grafici, Carattere, grafica, logo">
            <a:extLst>
              <a:ext uri="{FF2B5EF4-FFF2-40B4-BE49-F238E27FC236}">
                <a16:creationId xmlns:a16="http://schemas.microsoft.com/office/drawing/2014/main" id="{F5006860-EDDE-B6E8-58B8-6F276E3FA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679" y="2544135"/>
            <a:ext cx="3596857" cy="120854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7" name="Immagine 26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354F5A3-EEB4-041A-0063-15F0113BE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679" y="4287518"/>
            <a:ext cx="3866895" cy="1512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611267"/>
            <a:ext cx="7884557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Funzionalità Principali e Proprietà BASE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90562" y="1496020"/>
            <a:ext cx="1324927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</a:t>
            </a:r>
            <a:r>
              <a:rPr lang="en-US" sz="13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offre</a:t>
            </a: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 set di funzionalità essenziali per la gestione degli utenti, la consultazione delle carte e la personalizzazione della collezione personale.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562" y="1966436"/>
            <a:ext cx="6624637" cy="690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203" y="2829639"/>
            <a:ext cx="218705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Autenticazione Sicura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63203" y="3203019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Registrazione e login con password hashate tramite bcrypt per la sicurezza dei dati sensibili.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5200" y="1966436"/>
            <a:ext cx="6624637" cy="6905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7841" y="2829639"/>
            <a:ext cx="21581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Gestione CRUD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87841" y="3203019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 di creazione, lettura, aggiornamento e cancellazione (CRUD) per utenti e preferiti tramite API REST dedicate.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562" y="3928110"/>
            <a:ext cx="6624637" cy="6905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3203" y="4791313"/>
            <a:ext cx="218467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Consultazione Aperta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863203" y="5164693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 completo delle carte accessibile a tutti, con dettagli specifici e filtri di ricerca avanzati.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5200" y="3928110"/>
            <a:ext cx="6624637" cy="6905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7841" y="4791313"/>
            <a:ext cx="21581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 tra Collection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87841" y="5164693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lato backend per recuperare i dettagli completi delle carte preferite tramite gli ObjectId.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949523" y="6342936"/>
            <a:ext cx="312955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Proprietà BASE e Teorema CAP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949523" y="6871692"/>
            <a:ext cx="1299031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progetto adotta un modello NoSQL basato su MongoDB, enfatizzando le proprietà BASE (Basically Available, Soft state, Eventual consistency) per bilanciare disponibilità e consistenza. Il sistema privilegia Availability e Partition tolerance, garantendo risposte rapide e funzionamento anche in caso di partizioni di rete.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690562" y="6083975"/>
            <a:ext cx="22860" cy="1534358"/>
          </a:xfrm>
          <a:prstGeom prst="rect">
            <a:avLst/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A83A370-BE9D-C241-4BA5-9FF11F6ED371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13">
            <a:extLst>
              <a:ext uri="{FF2B5EF4-FFF2-40B4-BE49-F238E27FC236}">
                <a16:creationId xmlns:a16="http://schemas.microsoft.com/office/drawing/2014/main" id="{FC53D2C4-AA59-DC79-94E4-21308075E04A}"/>
              </a:ext>
            </a:extLst>
          </p:cNvPr>
          <p:cNvSpPr/>
          <p:nvPr/>
        </p:nvSpPr>
        <p:spPr>
          <a:xfrm>
            <a:off x="7168148" y="6388883"/>
            <a:ext cx="6627852" cy="581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16" name="Shape 13"/>
          <p:cNvSpPr/>
          <p:nvPr/>
        </p:nvSpPr>
        <p:spPr>
          <a:xfrm>
            <a:off x="7175768" y="5208025"/>
            <a:ext cx="6627852" cy="581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515064" y="651754"/>
            <a:ext cx="5413177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Backend: Flask e MongoDB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15064" y="2730374"/>
            <a:ext cx="2016204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Popolamento del Database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99823" y="3122448"/>
            <a:ext cx="13872669" cy="1009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dataset delle carte, reperito da Kaggle in formato CSV, ha richiesto una fase di pulizia (sostituzione di NaN con None) prima dell'importazione in MongoDB tramite lo script 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import_cards.py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da eseguire una tantum.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15064" y="4483494"/>
            <a:ext cx="235398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Definizione delle Query RESTful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168148" y="4412330"/>
            <a:ext cx="6643092" cy="2558531"/>
          </a:xfrm>
          <a:prstGeom prst="roundRect">
            <a:avLst>
              <a:gd name="adj" fmla="val 9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7175768" y="4419950"/>
            <a:ext cx="6627852" cy="7880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7313522" y="5277676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8311504" y="5273232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/carte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9973376" y="5268760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(R) Read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285092" y="5289051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Carte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2265457" y="5239391"/>
            <a:ext cx="1395651" cy="618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Recupera tutte le carte, con limite opzionale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7313522" y="4519061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8268350" y="4483494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/signup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9973376" y="4493290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(C) Create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273913" y="4521335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2265456" y="4503757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 un nuovo utente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7175768" y="5790002"/>
            <a:ext cx="6627852" cy="5972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20"/>
          <p:cNvSpPr/>
          <p:nvPr/>
        </p:nvSpPr>
        <p:spPr>
          <a:xfrm>
            <a:off x="7304713" y="5874894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PUT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8302695" y="5874894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/utente/{email}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9959569" y="5874894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(U) Update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6" name="Text 23"/>
          <p:cNvSpPr/>
          <p:nvPr/>
        </p:nvSpPr>
        <p:spPr>
          <a:xfrm>
            <a:off x="11285092" y="5874894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12279263" y="5874894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Aggiorna nome e/o password utente</a:t>
            </a:r>
            <a:endParaRPr lang="en-US" sz="10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59BB9D0-2930-1C2B-6D50-74D45B6C13F6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EC68AEE8-C964-A5F7-44C7-FE6268D268B4}"/>
              </a:ext>
            </a:extLst>
          </p:cNvPr>
          <p:cNvSpPr/>
          <p:nvPr/>
        </p:nvSpPr>
        <p:spPr>
          <a:xfrm>
            <a:off x="7304713" y="6489789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DELETE</a:t>
            </a:r>
            <a:endParaRPr lang="en-US" sz="1000" dirty="0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8D187E35-8723-D37E-5390-71BB1A6CF080}"/>
              </a:ext>
            </a:extLst>
          </p:cNvPr>
          <p:cNvSpPr/>
          <p:nvPr/>
        </p:nvSpPr>
        <p:spPr>
          <a:xfrm>
            <a:off x="8302695" y="6489789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preferiti</a:t>
            </a: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/{email} </a:t>
            </a:r>
            <a:endParaRPr lang="en-US" sz="100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4663F060-9465-0182-6E44-27C7ECCF4BAE}"/>
              </a:ext>
            </a:extLst>
          </p:cNvPr>
          <p:cNvSpPr/>
          <p:nvPr/>
        </p:nvSpPr>
        <p:spPr>
          <a:xfrm>
            <a:off x="9959569" y="6489789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(D) Delete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34EB0E5B-AD8B-08BB-B97C-A36C75215DCB}"/>
              </a:ext>
            </a:extLst>
          </p:cNvPr>
          <p:cNvSpPr/>
          <p:nvPr/>
        </p:nvSpPr>
        <p:spPr>
          <a:xfrm>
            <a:off x="11285092" y="6489789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65CB428F-017E-F610-B273-33DE61DF10E5}"/>
              </a:ext>
            </a:extLst>
          </p:cNvPr>
          <p:cNvSpPr/>
          <p:nvPr/>
        </p:nvSpPr>
        <p:spPr>
          <a:xfrm>
            <a:off x="12279263" y="6489789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it-IT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Rimuove una carta dai preferiti dell’utente</a:t>
            </a:r>
            <a:endParaRPr lang="en-US" sz="1000" dirty="0"/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DF41F845-4CB9-9EF0-9BF4-E4ECBCC8DF6F}"/>
              </a:ext>
            </a:extLst>
          </p:cNvPr>
          <p:cNvSpPr/>
          <p:nvPr/>
        </p:nvSpPr>
        <p:spPr>
          <a:xfrm>
            <a:off x="499823" y="1455485"/>
            <a:ext cx="13872669" cy="92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backend è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sviluppato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Flask e MongoDB,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comunicando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u="sng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Flask-</a:t>
            </a:r>
            <a:r>
              <a:rPr lang="en-US" sz="2400" u="sng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PyMongo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CRUD con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JSON.</a:t>
            </a:r>
            <a:endParaRPr lang="en-US" sz="2400" dirty="0"/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D2D82DC7-2B60-74DF-A714-0968D5B1FD2E}"/>
              </a:ext>
            </a:extLst>
          </p:cNvPr>
          <p:cNvSpPr/>
          <p:nvPr/>
        </p:nvSpPr>
        <p:spPr>
          <a:xfrm>
            <a:off x="499823" y="4815037"/>
            <a:ext cx="5638037" cy="167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tabella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riassume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principali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query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dal backend Flask,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progettato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secondo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l'architettura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RESTful. Le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suddivise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base al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modello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CRUD (Create, Read, Update, Delete), associate alle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4BAE-1D81-2186-D7F5-A4D4241C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tangolo 42">
            <a:extLst>
              <a:ext uri="{FF2B5EF4-FFF2-40B4-BE49-F238E27FC236}">
                <a16:creationId xmlns:a16="http://schemas.microsoft.com/office/drawing/2014/main" id="{7B4FB43F-3DED-8AE7-5AFD-25B329E00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EE3F6AF-4874-D509-41B8-3A94BD51F90F}"/>
              </a:ext>
            </a:extLst>
          </p:cNvPr>
          <p:cNvSpPr/>
          <p:nvPr/>
        </p:nvSpPr>
        <p:spPr>
          <a:xfrm>
            <a:off x="396835" y="2142449"/>
            <a:ext cx="6868716" cy="5947529"/>
          </a:xfrm>
          <a:prstGeom prst="roundRect">
            <a:avLst>
              <a:gd name="adj" fmla="val 250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B5132D6-09B4-E3F4-67AE-969E3B97524D}"/>
              </a:ext>
            </a:extLst>
          </p:cNvPr>
          <p:cNvSpPr/>
          <p:nvPr/>
        </p:nvSpPr>
        <p:spPr>
          <a:xfrm>
            <a:off x="412075" y="2157689"/>
            <a:ext cx="6838236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46D5AB4-4430-E388-3B0A-3F0584FE37AC}"/>
              </a:ext>
            </a:extLst>
          </p:cNvPr>
          <p:cNvSpPr/>
          <p:nvPr/>
        </p:nvSpPr>
        <p:spPr>
          <a:xfrm>
            <a:off x="3756779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04BE12F-DF07-FC85-8216-3E3B751AE042}"/>
              </a:ext>
            </a:extLst>
          </p:cNvPr>
          <p:cNvSpPr/>
          <p:nvPr/>
        </p:nvSpPr>
        <p:spPr>
          <a:xfrm>
            <a:off x="511254" y="255452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Pagina Home</a:t>
            </a:r>
            <a:endParaRPr lang="en-US" sz="9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890077D-F97D-A676-B24A-0C5476C81CCC}"/>
              </a:ext>
            </a:extLst>
          </p:cNvPr>
          <p:cNvSpPr/>
          <p:nvPr/>
        </p:nvSpPr>
        <p:spPr>
          <a:xfrm>
            <a:off x="511254" y="2769075"/>
            <a:ext cx="6639878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Schermata principale con carosello dinamico e selezione di carte "in evidenza" ordinate per popolarità. Personalizzazione della navigazione in base allo stato di autenticazione.</a:t>
            </a:r>
            <a:endParaRPr lang="en-US" sz="750" dirty="0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6B2F48A2-3D07-B80C-0216-CAABF2CC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573" y="3197819"/>
            <a:ext cx="6111240" cy="4676463"/>
          </a:xfrm>
          <a:prstGeom prst="rect">
            <a:avLst/>
          </a:prstGeom>
        </p:spPr>
      </p:pic>
      <p:sp>
        <p:nvSpPr>
          <p:cNvPr id="10" name="Shape 7">
            <a:extLst>
              <a:ext uri="{FF2B5EF4-FFF2-40B4-BE49-F238E27FC236}">
                <a16:creationId xmlns:a16="http://schemas.microsoft.com/office/drawing/2014/main" id="{FFCD6C94-2AC9-C57E-0329-80132E2C6A79}"/>
              </a:ext>
            </a:extLst>
          </p:cNvPr>
          <p:cNvSpPr/>
          <p:nvPr/>
        </p:nvSpPr>
        <p:spPr>
          <a:xfrm>
            <a:off x="7364730" y="2142449"/>
            <a:ext cx="6868835" cy="5947529"/>
          </a:xfrm>
          <a:prstGeom prst="roundRect">
            <a:avLst>
              <a:gd name="adj" fmla="val 250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802B049-0BF3-4867-F7A5-391958A4A64C}"/>
              </a:ext>
            </a:extLst>
          </p:cNvPr>
          <p:cNvSpPr/>
          <p:nvPr/>
        </p:nvSpPr>
        <p:spPr>
          <a:xfrm>
            <a:off x="7379970" y="2157689"/>
            <a:ext cx="6838355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52DCFB0-A3E9-DF56-869D-3F706939665B}"/>
              </a:ext>
            </a:extLst>
          </p:cNvPr>
          <p:cNvSpPr/>
          <p:nvPr/>
        </p:nvSpPr>
        <p:spPr>
          <a:xfrm>
            <a:off x="10724674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1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3C336E0-82F3-5B87-8C3A-B88F8E5AA84D}"/>
              </a:ext>
            </a:extLst>
          </p:cNvPr>
          <p:cNvSpPr/>
          <p:nvPr/>
        </p:nvSpPr>
        <p:spPr>
          <a:xfrm>
            <a:off x="7479149" y="2554524"/>
            <a:ext cx="142244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Catalogo e Carta Singola</a:t>
            </a:r>
            <a:endParaRPr lang="en-US" sz="9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0C70E1B-5806-CA1F-6F00-EFEF1DEA90AD}"/>
              </a:ext>
            </a:extLst>
          </p:cNvPr>
          <p:cNvSpPr/>
          <p:nvPr/>
        </p:nvSpPr>
        <p:spPr>
          <a:xfrm>
            <a:off x="7479149" y="2769075"/>
            <a:ext cx="66399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Panoramica completa delle carte con layout a griglia, filtri avanzati (nome, tipo, attributo, livello, ATK, DEF) e paginazione. La pagina Carta mostra dettagli completi e permette di aggiungere/rimuovere dai preferiti.</a:t>
            </a:r>
            <a:endParaRPr lang="en-US" sz="750" dirty="0"/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EC258F42-511F-1A95-1309-E7BB150E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7288" y="3248027"/>
            <a:ext cx="5943600" cy="4576046"/>
          </a:xfrm>
          <a:prstGeom prst="rect">
            <a:avLst/>
          </a:prstGeom>
        </p:spPr>
      </p:pic>
      <p:sp>
        <p:nvSpPr>
          <p:cNvPr id="41" name="Text 0">
            <a:extLst>
              <a:ext uri="{FF2B5EF4-FFF2-40B4-BE49-F238E27FC236}">
                <a16:creationId xmlns:a16="http://schemas.microsoft.com/office/drawing/2014/main" id="{7F231E53-7EC3-2068-838E-DA01487F2887}"/>
              </a:ext>
            </a:extLst>
          </p:cNvPr>
          <p:cNvSpPr/>
          <p:nvPr/>
        </p:nvSpPr>
        <p:spPr>
          <a:xfrm>
            <a:off x="396835" y="823933"/>
            <a:ext cx="43056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Frontend: Interfaccia Utente</a:t>
            </a:r>
            <a:endParaRPr lang="en-US" sz="3200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65A7C18C-6104-1065-940A-C343912FAAB9}"/>
              </a:ext>
            </a:extLst>
          </p:cNvPr>
          <p:cNvSpPr/>
          <p:nvPr/>
        </p:nvSpPr>
        <p:spPr>
          <a:xfrm>
            <a:off x="396835" y="1344950"/>
            <a:ext cx="13872669" cy="6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frontend,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realizzato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React, è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l'interfaccia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permette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l'interazione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il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gestendo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chiamate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asincrone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alle API RESTful.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1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1265</Words>
  <Application>Microsoft Office PowerPoint</Application>
  <PresentationFormat>Personalizzato</PresentationFormat>
  <Paragraphs>130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Open Sans</vt:lpstr>
      <vt:lpstr>Arial</vt:lpstr>
      <vt:lpstr>Instrument Sans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SIMONE D'ASSISI</cp:lastModifiedBy>
  <cp:revision>6</cp:revision>
  <dcterms:created xsi:type="dcterms:W3CDTF">2025-07-18T08:23:11Z</dcterms:created>
  <dcterms:modified xsi:type="dcterms:W3CDTF">2025-07-18T09:51:49Z</dcterms:modified>
</cp:coreProperties>
</file>